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1"/>
  </p:notesMasterIdLst>
  <p:sldIdLst>
    <p:sldId id="256" r:id="rId2"/>
    <p:sldId id="378" r:id="rId3"/>
    <p:sldId id="320" r:id="rId4"/>
    <p:sldId id="261" r:id="rId5"/>
    <p:sldId id="355" r:id="rId6"/>
    <p:sldId id="310" r:id="rId7"/>
    <p:sldId id="357" r:id="rId8"/>
    <p:sldId id="358" r:id="rId9"/>
    <p:sldId id="263" r:id="rId10"/>
    <p:sldId id="268" r:id="rId11"/>
    <p:sldId id="313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74" r:id="rId22"/>
    <p:sldId id="274" r:id="rId23"/>
    <p:sldId id="369" r:id="rId24"/>
    <p:sldId id="370" r:id="rId25"/>
    <p:sldId id="371" r:id="rId26"/>
    <p:sldId id="375" r:id="rId27"/>
    <p:sldId id="372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42" r:id="rId41"/>
    <p:sldId id="343" r:id="rId42"/>
    <p:sldId id="344" r:id="rId43"/>
    <p:sldId id="349" r:id="rId44"/>
    <p:sldId id="376" r:id="rId45"/>
    <p:sldId id="350" r:id="rId46"/>
    <p:sldId id="351" r:id="rId47"/>
    <p:sldId id="353" r:id="rId48"/>
    <p:sldId id="354" r:id="rId49"/>
    <p:sldId id="316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4300"/>
    <a:srgbClr val="FFFF05"/>
    <a:srgbClr val="1C622D"/>
    <a:srgbClr val="B5BBA1"/>
    <a:srgbClr val="10381A"/>
    <a:srgbClr val="103619"/>
    <a:srgbClr val="1FDF1F"/>
    <a:srgbClr val="EF9F0F"/>
    <a:srgbClr val="164E23"/>
    <a:srgbClr val="25873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27" autoAdjust="0"/>
    <p:restoredTop sz="94265" autoAdjust="0"/>
  </p:normalViewPr>
  <p:slideViewPr>
    <p:cSldViewPr>
      <p:cViewPr varScale="1">
        <p:scale>
          <a:sx n="70" d="100"/>
          <a:sy n="70" d="100"/>
        </p:scale>
        <p:origin x="-11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50"/>
    </p:cViewPr>
  </p:sorterViewPr>
  <p:notesViewPr>
    <p:cSldViewPr>
      <p:cViewPr varScale="1">
        <p:scale>
          <a:sx n="55" d="100"/>
          <a:sy n="55" d="100"/>
        </p:scale>
        <p:origin x="-22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824FF-CF8A-4403-9D02-8A8147B89F36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979FC-9A7B-426C-AD21-240177D55F0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1848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74301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7430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00492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11620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23340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776777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757472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95074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62508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759726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48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14184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39627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2909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3493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306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6547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979FC-9A7B-426C-AD21-240177D55F04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65275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09.07.2018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5.pn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3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3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3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3.jpeg"/><Relationship Id="rId7" Type="http://schemas.openxmlformats.org/officeDocument/2006/relationships/image" Target="../media/image6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3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5.png"/><Relationship Id="rId9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3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5.png"/><Relationship Id="rId9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5.png"/><Relationship Id="rId4" Type="http://schemas.openxmlformats.org/officeDocument/2006/relationships/image" Target="../media/image9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365104"/>
            <a:ext cx="8640960" cy="2160240"/>
          </a:xfrm>
          <a:ln w="19050">
            <a:solidFill>
              <a:srgbClr val="FFFF05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ru-RU" sz="4800" b="1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Добро пожаловать </a:t>
            </a:r>
          </a:p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 Государственное бюджетное учреждение </a:t>
            </a:r>
          </a:p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Рязанской области </a:t>
            </a:r>
          </a:p>
          <a:p>
            <a:r>
              <a:rPr lang="ru-RU" sz="4600" b="1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«Рязанский детский санаторий </a:t>
            </a:r>
          </a:p>
          <a:p>
            <a:r>
              <a:rPr lang="ru-RU" sz="4600" b="1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памяти В.И. Ленина»</a:t>
            </a:r>
            <a:endParaRPr lang="ru-RU" sz="4600" b="1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27363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D:\Documents\Санаторий\санаторий фото\лето 2014 террит\AYK_5922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1520" y="260648"/>
            <a:ext cx="8640960" cy="4032448"/>
          </a:xfrm>
          <a:prstGeom prst="rect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7048792"/>
      </p:ext>
    </p:extLst>
  </p:cSld>
  <p:clrMapOvr>
    <a:masterClrMapping/>
  </p:clrMapOvr>
  <p:transition spd="slow" advTm="2246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260648"/>
            <a:ext cx="2520280" cy="35283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ln w="127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Спальные комнаты </a:t>
            </a:r>
            <a:r>
              <a:rPr lang="ru-RU" sz="32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</a:rPr>
              <a:t/>
            </a:r>
            <a:br>
              <a:rPr lang="ru-RU" sz="3200" dirty="0" smtClean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075" name="Picture 3" descr="C:\Users\DNS\Desktop\Новая папка\8.1.JPG"/>
          <p:cNvPicPr>
            <a:picLocks noChangeAspect="1" noChangeArrowheads="1"/>
          </p:cNvPicPr>
          <p:nvPr/>
        </p:nvPicPr>
        <p:blipFill>
          <a:blip r:embed="rId4" cstate="print"/>
          <a:srcRect b="25000"/>
          <a:stretch>
            <a:fillRect/>
          </a:stretch>
        </p:blipFill>
        <p:spPr bwMode="auto">
          <a:xfrm>
            <a:off x="251520" y="4077072"/>
            <a:ext cx="5256584" cy="216024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5796136" y="4077072"/>
            <a:ext cx="252027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Дети проживают по 4-6 человек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303" y="260648"/>
            <a:ext cx="5112000" cy="3398932"/>
          </a:xfrm>
          <a:prstGeom prst="rect">
            <a:avLst/>
          </a:prstGeom>
          <a:ln w="19050"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567344375"/>
      </p:ext>
    </p:extLst>
  </p:cSld>
  <p:clrMapOvr>
    <a:masterClrMapping/>
  </p:clrMapOvr>
  <p:transition spd="slow" advTm="2121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0129" y="692696"/>
            <a:ext cx="7776864" cy="136815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 smtClean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ln w="127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effectLst/>
              </a:rPr>
            </a:br>
            <a:r>
              <a:rPr lang="ru-RU" sz="2800" dirty="0">
                <a:ln w="127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>На каждом этаже корпуса имеется полностью оснащенный всем необходимым пост </a:t>
            </a:r>
            <a:r>
              <a:rPr lang="ru-RU" sz="2800" dirty="0" smtClean="0">
                <a:ln w="127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>медицинской </a:t>
            </a:r>
            <a:r>
              <a:rPr lang="ru-RU" sz="2800" dirty="0">
                <a:ln w="127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>сестры, которая сопровождает детей на режимные моменты на протяжении дня.</a:t>
            </a:r>
          </a:p>
        </p:txBody>
      </p:sp>
      <p:pic>
        <p:nvPicPr>
          <p:cNvPr id="1026" name="Picture 2" descr="C:\Users\DNS\Desktop\Новая папка\IMG_6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564904"/>
            <a:ext cx="6567130" cy="4032448"/>
          </a:xfrm>
          <a:prstGeom prst="rect">
            <a:avLst/>
          </a:prstGeom>
          <a:solidFill>
            <a:schemeClr val="bg2"/>
          </a:solidFill>
          <a:ln w="19050">
            <a:solidFill>
              <a:srgbClr val="FFFF00"/>
            </a:solidFill>
          </a:ln>
        </p:spPr>
      </p:pic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</p:spTree>
  </p:cSld>
  <p:clrMapOvr>
    <a:masterClrMapping/>
  </p:clrMapOvr>
  <p:transition spd="slow" advTm="1919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764704"/>
            <a:ext cx="50405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 На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каждом этаже корпусов имеются оборудованные современной мебелью, телевизором, комплектами развивающих игр </a:t>
            </a:r>
            <a:r>
              <a:rPr lang="ru-RU" sz="2800" b="1" i="1" u="sng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игровые комнаты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для организации досуга, проведения отрядных мероприятий  и развивающих занятий с воспитателями санатория. </a:t>
            </a:r>
            <a:endParaRPr lang="ru-RU" sz="28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дошкольниками воспитатели находятся в течение всего дня.</a:t>
            </a:r>
          </a:p>
          <a:p>
            <a:pPr algn="ctr"/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041" b="10902"/>
          <a:stretch/>
        </p:blipFill>
        <p:spPr>
          <a:xfrm>
            <a:off x="4932040" y="260648"/>
            <a:ext cx="3960000" cy="2615094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789040"/>
            <a:ext cx="3960000" cy="2632978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717657079"/>
      </p:ext>
    </p:extLst>
  </p:cSld>
  <p:clrMapOvr>
    <a:masterClrMapping/>
  </p:clrMapOvr>
  <p:transition spd="slow" advTm="1981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27584" y="830765"/>
            <a:ext cx="748883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Безопасность детей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обеспечивается круглосуточным постом охраны, системой видеонаблюдения, тревожной и противопожарной сигнализацией. </a:t>
            </a:r>
          </a:p>
          <a:p>
            <a:pPr algn="ctr"/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Отопление от собственной газовой котельной, круглогодичное горячее водоснабжение, имеется артезианская скважина, работает прачечная.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0907544"/>
      </p:ext>
    </p:extLst>
  </p:cSld>
  <p:clrMapOvr>
    <a:masterClrMapping/>
  </p:clrMapOvr>
  <p:transition spd="slow" advTm="2059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756" y="830764"/>
            <a:ext cx="896448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Наш санаторий работает по трем главным направлениям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uFill>
                  <a:solidFill>
                    <a:srgbClr val="FFFF05"/>
                  </a:solidFill>
                </a:uFill>
                <a:latin typeface="Times New Roman" pitchFamily="18" charset="0"/>
                <a:cs typeface="Times New Roman" pitchFamily="18" charset="0"/>
              </a:rPr>
              <a:t>оздоровительное,</a:t>
            </a:r>
          </a:p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uFill>
                  <a:solidFill>
                    <a:srgbClr val="FFFF05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uFill>
                  <a:solidFill>
                    <a:srgbClr val="FFFF05"/>
                  </a:solidFill>
                </a:uFill>
                <a:latin typeface="Times New Roman" pitchFamily="18" charset="0"/>
                <a:cs typeface="Times New Roman" pitchFamily="18" charset="0"/>
              </a:rPr>
              <a:t>воспитательное </a:t>
            </a:r>
            <a:endParaRPr lang="ru-RU" sz="44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uFill>
                <a:solidFill>
                  <a:srgbClr val="FFFF05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uFill>
                  <a:solidFill>
                    <a:srgbClr val="FFFF05"/>
                  </a:solidFill>
                </a:u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uFill>
                  <a:solidFill>
                    <a:srgbClr val="FFFF05"/>
                  </a:solidFill>
                </a:uFill>
                <a:latin typeface="Times New Roman" pitchFamily="18" charset="0"/>
                <a:cs typeface="Times New Roman" pitchFamily="18" charset="0"/>
              </a:rPr>
              <a:t>образовательное</a:t>
            </a:r>
            <a:r>
              <a:rPr lang="ru-RU" sz="4400" b="1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uFill>
                  <a:solidFill>
                    <a:srgbClr val="FFFF05"/>
                  </a:solidFill>
                </a:u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4400" b="1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uFill>
                <a:solidFill>
                  <a:srgbClr val="FFFF05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интегрируют друг с другом, объединяются одной целью - сохранение и укрепление здоровья ребенка,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создают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единое лечебное пространство.</a:t>
            </a:r>
          </a:p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885870"/>
      </p:ext>
    </p:extLst>
  </p:cSld>
  <p:clrMapOvr>
    <a:masterClrMapping/>
  </p:clrMapOvr>
  <p:transition spd="slow" advTm="2746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520" y="908720"/>
            <a:ext cx="4032448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600" b="1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Диагностическая база: 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клинико-диагностическая лаборатория, рентгенологический кабинет, кабинет ультразвуковой диагностики.</a:t>
            </a:r>
          </a:p>
          <a:p>
            <a:pPr algn="ctr"/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томатологический </a:t>
            </a:r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кабинет. </a:t>
            </a:r>
            <a:endParaRPr lang="ru-RU" sz="26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онсультирование </a:t>
            </a:r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детей  врачами - специалистами.</a:t>
            </a:r>
          </a:p>
          <a:p>
            <a:pPr algn="ctr"/>
            <a:endParaRPr lang="ru-RU" sz="2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509120"/>
            <a:ext cx="3477049" cy="2164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16633"/>
            <a:ext cx="335730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Serg\Desktop\фото для гл. врача\фото коллег\20180129_11505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2420888"/>
            <a:ext cx="3456384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55714174"/>
      </p:ext>
    </p:extLst>
  </p:cSld>
  <p:clrMapOvr>
    <a:masterClrMapping/>
  </p:clrMapOvr>
  <p:transition spd="slow" advTm="234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9592" y="415382"/>
            <a:ext cx="734481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Комплексное оздоровительное лечение: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климатотерапия,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лечебное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питание,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витаминотерапия,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аппаратные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методы физиотерапии, </a:t>
            </a: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кислородотерапия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галотерапия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лечебная физкультура,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медицинский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массаж,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терренкур,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медикаментозное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лечение.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3708657"/>
      </p:ext>
    </p:extLst>
  </p:cSld>
  <p:clrMapOvr>
    <a:masterClrMapping/>
  </p:clrMapOvr>
  <p:transition spd="slow" advTm="2137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4446" y="188640"/>
            <a:ext cx="4419862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Питание</a:t>
            </a: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6-разовое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рациональное, витаминизированное.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Разрабатывается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врачом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– диетологом,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корректируется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по индивидуальным показаниям: назначается специальная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диета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или дополнительное питание.</a:t>
            </a:r>
          </a:p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624149"/>
            <a:ext cx="4716016" cy="3217105"/>
          </a:xfrm>
          <a:prstGeom prst="rect">
            <a:avLst/>
          </a:prstGeom>
          <a:ln w="19050">
            <a:solidFill>
              <a:srgbClr val="FFFF05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/>
          <a:srcRect b="27337"/>
          <a:stretch/>
        </p:blipFill>
        <p:spPr>
          <a:xfrm>
            <a:off x="4458072" y="10910"/>
            <a:ext cx="2475191" cy="2161792"/>
          </a:xfrm>
          <a:prstGeom prst="rect">
            <a:avLst/>
          </a:prstGeom>
          <a:ln w="19050">
            <a:solidFill>
              <a:srgbClr val="FFFF05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lum brigh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535625"/>
            <a:ext cx="4716015" cy="3240000"/>
          </a:xfrm>
          <a:prstGeom prst="rect">
            <a:avLst/>
          </a:prstGeom>
          <a:ln w="28575"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182204539"/>
      </p:ext>
    </p:extLst>
  </p:cSld>
  <p:clrMapOvr>
    <a:masterClrMapping/>
  </p:clrMapOvr>
  <p:transition spd="slow" advTm="2668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9512" y="116632"/>
            <a:ext cx="878497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 Работают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кабинеты свето- и электролечения, </a:t>
            </a:r>
            <a:r>
              <a:rPr lang="ru-RU" sz="32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магнитотерапии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терапии ультразвуком, электросна и </a:t>
            </a:r>
            <a:r>
              <a:rPr lang="ru-RU" sz="32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микрополяризации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лазеротерапии, </a:t>
            </a:r>
            <a:r>
              <a:rPr lang="ru-RU" sz="32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аэрозольтерапии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кислородотерапии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галокамера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Имеется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зал лечебной физкультуры, спортивный зал, массажный кабинет.</a:t>
            </a:r>
          </a:p>
          <a:p>
            <a:pPr algn="ctr"/>
            <a:endParaRPr lang="ru-RU" dirty="0">
              <a:ln>
                <a:solidFill>
                  <a:srgbClr val="0043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Serg\Desktop\фото для гл. врача\20180126_1055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508" y="2528902"/>
            <a:ext cx="2592288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Serg\Desktop\фото для гл. врача\20180126_10385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348880"/>
            <a:ext cx="244827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Serg\Desktop\фото для гл. врача\20180126_105735.jpg"/>
          <p:cNvPicPr/>
          <p:nvPr/>
        </p:nvPicPr>
        <p:blipFill>
          <a:blip r:embed="rId6" cstate="print"/>
          <a:srcRect l="4754" t="20961" r="7488" b="24672"/>
          <a:stretch>
            <a:fillRect/>
          </a:stretch>
        </p:blipFill>
        <p:spPr bwMode="auto">
          <a:xfrm>
            <a:off x="2915816" y="3068960"/>
            <a:ext cx="2952328" cy="134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188389565"/>
      </p:ext>
    </p:extLst>
  </p:cSld>
  <p:clrMapOvr>
    <a:masterClrMapping/>
  </p:clrMapOvr>
  <p:transition spd="slow" advTm="3214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568" y="476672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Фототерапия</a:t>
            </a:r>
            <a:r>
              <a:rPr lang="ru-RU" sz="2400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(светолечение) </a:t>
            </a:r>
            <a:r>
              <a:rPr lang="ru-RU" sz="24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лечебная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технология, </a:t>
            </a: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воздействующая 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на организм импульсами видимого, ультрафиолетового и инфракрасного </a:t>
            </a: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излучения 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для лечения органов дыхания, кожи, </a:t>
            </a: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нервной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системы, раневых </a:t>
            </a: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поверхностей, заболеваний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суставов, при ультрафиолетовой  </a:t>
            </a: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недостаточности. </a:t>
            </a:r>
            <a:endParaRPr lang="ru-RU" sz="24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32000" y="3140968"/>
            <a:ext cx="4680000" cy="3512538"/>
          </a:xfrm>
          <a:prstGeom prst="rect">
            <a:avLst/>
          </a:prstGeom>
          <a:noFill/>
          <a:ln w="9525">
            <a:solidFill>
              <a:srgbClr val="FFFF05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19942039"/>
      </p:ext>
    </p:extLst>
  </p:cSld>
  <p:clrMapOvr>
    <a:masterClrMapping/>
  </p:clrMapOvr>
  <p:transition spd="slow" advTm="2277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lum bright="-10000" contrast="10000"/>
          </a:blip>
          <a:stretch>
            <a:fillRect/>
          </a:stretch>
        </p:blipFill>
        <p:spPr>
          <a:xfrm>
            <a:off x="1115616" y="944724"/>
            <a:ext cx="6912768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537048792"/>
      </p:ext>
    </p:extLst>
  </p:cSld>
  <p:clrMapOvr>
    <a:masterClrMapping/>
  </p:clrMapOvr>
  <p:transition spd="slow" advTm="2216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4" y="260648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Микрополяризация</a:t>
            </a:r>
            <a:r>
              <a:rPr lang="ru-RU" sz="2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лечебный метод, позволяющий изменять функциональное состояние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различных  звеньев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центральной нервной системы под действием малого постоянного тока.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3548" y="2060848"/>
            <a:ext cx="8136904" cy="4797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328953"/>
      </p:ext>
    </p:extLst>
  </p:cSld>
  <p:clrMapOvr>
    <a:masterClrMapping/>
  </p:clrMapOvr>
  <p:transition spd="slow" advTm="2138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5526" y="0"/>
            <a:ext cx="853294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Микрополяризация</a:t>
            </a: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активирует структуры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головного мозга, стимулирует  иммунитет,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повышает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остроту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зрения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в 2-3 раза,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снижает порог тональности на 10-20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дБ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2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нейросенсорной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тугоухости,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ускоряет коррекцию речевых нарушений в 2-3 раза,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повышает эффективность </a:t>
            </a: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терапевтических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 коррекционных воздействий на позвоночник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1,5 – 3,5 раза , </a:t>
            </a:r>
            <a:endParaRPr lang="ru-RU" sz="32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нормализует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функции мочевого пузыря.</a:t>
            </a:r>
          </a:p>
        </p:txBody>
      </p:sp>
    </p:spTree>
    <p:extLst>
      <p:ext uri="{BB962C8B-B14F-4D97-AF65-F5344CB8AC3E}">
        <p14:creationId xmlns="" xmlns:p14="http://schemas.microsoft.com/office/powerpoint/2010/main" val="2891068042"/>
      </p:ext>
    </p:extLst>
  </p:cSld>
  <p:clrMapOvr>
    <a:masterClrMapping/>
  </p:clrMapOvr>
  <p:transition spd="slow" advTm="2917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745"/>
          <a:stretch/>
        </p:blipFill>
        <p:spPr>
          <a:xfrm>
            <a:off x="683568" y="2780928"/>
            <a:ext cx="4968552" cy="2938650"/>
          </a:xfrm>
          <a:ln w="28575">
            <a:solidFill>
              <a:srgbClr val="FFFF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5745" y="0"/>
            <a:ext cx="6512511" cy="11967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 err="1" smtClean="0">
                <a:ln w="3200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Аэрозольтерапия</a:t>
            </a:r>
            <a:r>
              <a:rPr lang="ru-RU" sz="4800" dirty="0" smtClean="0">
                <a:ln w="3200">
                  <a:solidFill>
                    <a:srgbClr val="004300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ln w="3200">
                <a:solidFill>
                  <a:srgbClr val="004300">
                    <a:alpha val="25000"/>
                  </a:srgbClr>
                </a:solidFill>
                <a:prstDash val="solid"/>
                <a:round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521" y="1196752"/>
            <a:ext cx="86409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Аэрозоли лекарственных веществ улучшают функцию внешнего дыхания,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нервной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 сердечно-сосудистой системы.</a:t>
            </a:r>
          </a:p>
        </p:txBody>
      </p:sp>
      <p:pic>
        <p:nvPicPr>
          <p:cNvPr id="6" name="Рисунок 5" descr="C:\Users\Serg\Desktop\фото для гл. врача\фото коллег\20180129_12230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005064"/>
            <a:ext cx="3454400" cy="2590800"/>
          </a:xfrm>
          <a:prstGeom prst="rect">
            <a:avLst/>
          </a:prstGeom>
          <a:noFill/>
          <a:ln w="38100">
            <a:solidFill>
              <a:srgbClr val="00CC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19530172"/>
      </p:ext>
    </p:extLst>
  </p:cSld>
  <p:clrMapOvr>
    <a:masterClrMapping/>
  </p:clrMapOvr>
  <p:transition spd="slow" advTm="2480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5616" y="0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Кислородный коктейль</a:t>
            </a: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532" y="584775"/>
            <a:ext cx="84249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нормализует функцию </a:t>
            </a:r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желудочно-кишечного тракта, помогает при 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нарушениях </a:t>
            </a:r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центральной нервной системы, нарушениях давления, заболеваниях печени, улучшает обмен веществ, 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избавляет от хронической усталости, улучшает </a:t>
            </a:r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сон, выводит вредные соединения из организма, 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повышает </a:t>
            </a:r>
            <a:r>
              <a:rPr lang="ru-RU" sz="26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иммунитет </a:t>
            </a:r>
            <a:r>
              <a:rPr lang="ru-RU" sz="26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 работоспособность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17032"/>
            <a:ext cx="4320000" cy="2872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563" y="3717032"/>
            <a:ext cx="4320000" cy="2872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3658984"/>
      </p:ext>
    </p:extLst>
  </p:cSld>
  <p:clrMapOvr>
    <a:masterClrMapping/>
  </p:clrMapOvr>
  <p:transition spd="slow" advTm="2355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5616" y="188640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Галотерапия</a:t>
            </a:r>
            <a:endParaRPr lang="ru-RU" sz="36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764704"/>
            <a:ext cx="8352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лечение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микроклиматом, аналогичным воздуху естественной соляной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пещеры, который поддерживается специализированным оборудованием.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15218"/>
            <a:ext cx="6912768" cy="4069601"/>
          </a:xfrm>
          <a:prstGeom prst="rect">
            <a:avLst/>
          </a:prstGeom>
          <a:ln w="28575"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192372481"/>
      </p:ext>
    </p:extLst>
  </p:cSld>
  <p:clrMapOvr>
    <a:masterClrMapping/>
  </p:clrMapOvr>
  <p:transition spd="slow" advTm="2699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476672"/>
            <a:ext cx="741682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Воздействие  микроклимата соляной пещеры </a:t>
            </a:r>
            <a:r>
              <a:rPr lang="ru-RU" sz="2800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организм </a:t>
            </a:r>
            <a:r>
              <a:rPr lang="ru-RU" sz="28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ребёнка:</a:t>
            </a:r>
          </a:p>
          <a:p>
            <a:endParaRPr lang="ru-RU" sz="2000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1. Укрепление иммунитета. 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. Улучшение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дыхательной системы:  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  затихают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воспалительные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процессы,</a:t>
            </a:r>
          </a:p>
          <a:p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  улучшается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очищающая функция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         дыхательных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путей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   снижаются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аллергические реакции.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          	Через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дыхательную систему ребёнка происходит воздействие ионов на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весь организм.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спокаивающее воздействие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на нервную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систему.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8578672"/>
      </p:ext>
    </p:extLst>
  </p:cSld>
  <p:clrMapOvr>
    <a:masterClrMapping/>
  </p:clrMapOvr>
  <p:transition spd="slow" advTm="2589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0000" y="476672"/>
            <a:ext cx="792047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ЛФК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 массаж назначается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лечения основного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сопутствующего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заболевания.</a:t>
            </a:r>
          </a:p>
          <a:p>
            <a:pPr algn="ctr"/>
            <a:endParaRPr lang="ru-RU" sz="3200" dirty="0"/>
          </a:p>
          <a:p>
            <a:endParaRPr lang="ru-RU" sz="2000" dirty="0">
              <a:ln>
                <a:solidFill>
                  <a:srgbClr val="0043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530" y="2328952"/>
            <a:ext cx="3259471" cy="2211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89" y="4540879"/>
            <a:ext cx="3250409" cy="2118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" y="2421605"/>
            <a:ext cx="3187388" cy="2119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479138"/>
            <a:ext cx="3480131" cy="2313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44202169"/>
      </p:ext>
    </p:extLst>
  </p:cSld>
  <p:clrMapOvr>
    <a:masterClrMapping/>
  </p:clrMapOvr>
  <p:transition spd="slow" advTm="1981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764704"/>
            <a:ext cx="3600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Терренкур</a:t>
            </a:r>
          </a:p>
          <a:p>
            <a:pPr algn="ctr"/>
            <a:endParaRPr lang="ru-RU" sz="2800" b="1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пешая 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прогулка по специально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разработанным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маршрутам, дозированная по расстоянию, углу наклона местности и темпу ходьбы. 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08720"/>
            <a:ext cx="3600000" cy="4797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82966782"/>
      </p:ext>
    </p:extLst>
  </p:cSld>
  <p:clrMapOvr>
    <a:masterClrMapping/>
  </p:clrMapOvr>
  <p:transition spd="slow" advTm="2044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1540" y="188640"/>
            <a:ext cx="8280920" cy="230425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</a:rPr>
              <a:t>«Лечебная педагогика» - </a:t>
            </a:r>
            <a:r>
              <a:rPr lang="ru-RU" sz="24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</a:rPr>
            </a:br>
            <a:r>
              <a:rPr lang="ru-RU" sz="2400" dirty="0" smtClean="0">
                <a:ln w="3200">
                  <a:solidFill>
                    <a:srgbClr val="1C622D"/>
                  </a:solidFill>
                  <a:prstDash val="solid"/>
                  <a:round/>
                </a:ln>
                <a:solidFill>
                  <a:srgbClr val="FF0000"/>
                </a:solidFill>
              </a:rPr>
              <a:t/>
            </a:r>
            <a:br>
              <a:rPr lang="ru-RU" sz="2400" dirty="0" smtClean="0">
                <a:ln w="3200">
                  <a:solidFill>
                    <a:srgbClr val="1C622D"/>
                  </a:solidFill>
                  <a:prstDash val="solid"/>
                  <a:round/>
                </a:ln>
                <a:solidFill>
                  <a:srgbClr val="FF0000"/>
                </a:solidFill>
              </a:rPr>
            </a:br>
            <a:r>
              <a:rPr lang="ru-RU" sz="24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</a:rPr>
              <a:t>отрасль педагогики на стыке медицины, психологии и общей педагогики, которая </a:t>
            </a:r>
            <a:r>
              <a:rPr lang="ru-RU" sz="24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рассматривает</a:t>
            </a:r>
            <a:r>
              <a:rPr lang="ru-RU" sz="24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</a:rPr>
              <a:t> вопросы воспитания детей с проблемами в состоянии здоровья.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7504" y="2132856"/>
            <a:ext cx="4320480" cy="4536504"/>
          </a:xfrm>
        </p:spPr>
        <p:txBody>
          <a:bodyPr anchor="ctr">
            <a:normAutofit fontScale="62500" lnSpcReduction="20000"/>
          </a:bodyPr>
          <a:lstStyle/>
          <a:p>
            <a:pPr algn="ctr"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 </a:t>
            </a:r>
            <a:endParaRPr lang="ru-RU" sz="3200" b="1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  <a:p>
            <a:pPr algn="ctr">
              <a:lnSpc>
                <a:spcPct val="120000"/>
              </a:lnSpc>
              <a:buNone/>
            </a:pPr>
            <a:r>
              <a:rPr lang="ru-RU" sz="3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+mj-lt"/>
              </a:rPr>
              <a:t>Воспитательная работа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+mj-lt"/>
              </a:rPr>
              <a:t>использует комплекс мероприятий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+mj-lt"/>
              </a:rPr>
              <a:t>социально-педагогической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+mj-lt"/>
              </a:rPr>
              <a:t>и психологической реабилитации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+mj-lt"/>
              </a:rPr>
              <a:t> с учетом специфики заболеваний.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+mj-lt"/>
              </a:rPr>
              <a:t>Согласуется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+mj-lt"/>
              </a:rPr>
              <a:t>на медико-педагогических советах 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480" y="2727072"/>
            <a:ext cx="3600000" cy="2700000"/>
          </a:xfrm>
          <a:prstGeom prst="rect">
            <a:avLst/>
          </a:prstGeom>
          <a:ln w="19050">
            <a:solidFill>
              <a:srgbClr val="FFFF05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08920"/>
            <a:ext cx="3600000" cy="2700000"/>
          </a:xfrm>
          <a:prstGeom prst="rect">
            <a:avLst/>
          </a:prstGeom>
          <a:ln w="19050"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168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112568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Адаптация :</a:t>
            </a:r>
          </a:p>
          <a:p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тренинги на знакомство; </a:t>
            </a:r>
          </a:p>
          <a:p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сплочение коллективов;</a:t>
            </a:r>
          </a:p>
          <a:p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экскурсия по санаторию;  </a:t>
            </a:r>
          </a:p>
          <a:p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знакомство с законами и традициями санатория;</a:t>
            </a:r>
          </a:p>
          <a:p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изучение интересов и потребностей детей; </a:t>
            </a:r>
          </a:p>
          <a:p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часы доверия - «Свечки».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149080"/>
            <a:ext cx="3420000" cy="256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04664"/>
            <a:ext cx="2880000" cy="2164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418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6348" y="1052736"/>
            <a:ext cx="8651304" cy="136815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Единственное  лечебное </a:t>
            </a:r>
            <a:r>
              <a:rPr lang="ru-RU" sz="3600" u="sng" dirty="0" smtClean="0">
                <a:solidFill>
                  <a:srgbClr val="FF0000"/>
                </a:solidFill>
              </a:rPr>
              <a:t/>
            </a:r>
            <a:br>
              <a:rPr lang="ru-RU" sz="3600" u="sng" dirty="0" smtClean="0">
                <a:solidFill>
                  <a:srgbClr val="FF0000"/>
                </a:solidFill>
              </a:rPr>
            </a:br>
            <a:r>
              <a:rPr lang="ru-RU" sz="3200" dirty="0" smtClean="0">
                <a:ln w="3200">
                  <a:solidFill>
                    <a:sysClr val="windowText" lastClr="000000">
                      <a:alpha val="25000"/>
                    </a:sysClr>
                  </a:solidFill>
                  <a:prstDash val="solid"/>
                  <a:round/>
                </a:ln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учреждение  для оказания </a:t>
            </a:r>
            <a:br>
              <a:rPr lang="ru-RU" sz="3200" dirty="0" smtClean="0">
                <a:ln w="3200">
                  <a:solidFill>
                    <a:sysClr val="windowText" lastClr="000000">
                      <a:alpha val="25000"/>
                    </a:sysClr>
                  </a:solidFill>
                  <a:prstDash val="solid"/>
                  <a:round/>
                </a:ln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n w="3200">
                  <a:solidFill>
                    <a:sysClr val="windowText" lastClr="000000">
                      <a:alpha val="25000"/>
                    </a:sysClr>
                  </a:solidFill>
                  <a:prstDash val="solid"/>
                  <a:round/>
                </a:ln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санаторно-курортной  помощи  </a:t>
            </a:r>
            <a:br>
              <a:rPr lang="ru-RU" sz="3200" dirty="0" smtClean="0">
                <a:ln w="3200">
                  <a:solidFill>
                    <a:sysClr val="windowText" lastClr="000000">
                      <a:alpha val="25000"/>
                    </a:sysClr>
                  </a:solidFill>
                  <a:prstDash val="solid"/>
                  <a:round/>
                </a:ln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n w="3200">
                  <a:solidFill>
                    <a:sysClr val="windowText" lastClr="000000">
                      <a:alpha val="25000"/>
                    </a:sysClr>
                  </a:solidFill>
                  <a:prstDash val="solid"/>
                  <a:round/>
                </a:ln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детям Рязанской области</a:t>
            </a:r>
            <a:endParaRPr lang="ru-RU" sz="3200" dirty="0">
              <a:ln w="3200">
                <a:solidFill>
                  <a:sysClr val="windowText" lastClr="000000">
                    <a:alpha val="25000"/>
                  </a:sysClr>
                </a:solidFill>
                <a:prstDash val="solid"/>
                <a:round/>
              </a:ln>
              <a:solidFill>
                <a:srgbClr val="10361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1580" y="5589240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algn="ctr" eaLnBrk="0" hangingPunct="0">
              <a:buClr>
                <a:srgbClr val="0BD0D9"/>
              </a:buClr>
              <a:buSzPct val="95000"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Расположен в 20  км от г. Рязани, </a:t>
            </a:r>
          </a:p>
          <a:p>
            <a:pPr marL="273050" indent="-273050" algn="ctr" eaLnBrk="0" hangingPunct="0">
              <a:buClr>
                <a:srgbClr val="0BD0D9"/>
              </a:buClr>
              <a:buSzPct val="95000"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 поселке Солотча в реликтовом сосновом бору.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Serg\Desktop\20180224_1129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420888"/>
            <a:ext cx="4212482" cy="3159362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1981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</a:rPr>
              <a:t>Направления досуга: </a:t>
            </a:r>
            <a:r>
              <a:rPr lang="ru-RU" sz="44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sz="44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</a:rPr>
            </a:br>
            <a:endParaRPr lang="ru-RU" dirty="0">
              <a:ln>
                <a:solidFill>
                  <a:srgbClr val="004300"/>
                </a:solidFill>
              </a:ln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370237" y="697597"/>
            <a:ext cx="6403525" cy="5462807"/>
            <a:chOff x="1445702" y="1078596"/>
            <a:chExt cx="6403525" cy="5462807"/>
          </a:xfrm>
        </p:grpSpPr>
        <p:sp>
          <p:nvSpPr>
            <p:cNvPr id="14" name="Полилиния 13"/>
            <p:cNvSpPr/>
            <p:nvPr/>
          </p:nvSpPr>
          <p:spPr>
            <a:xfrm>
              <a:off x="4108271" y="2837041"/>
              <a:ext cx="3740956" cy="3704362"/>
            </a:xfrm>
            <a:custGeom>
              <a:avLst/>
              <a:gdLst>
                <a:gd name="connsiteX0" fmla="*/ 0 w 3740956"/>
                <a:gd name="connsiteY0" fmla="*/ 1852181 h 3704362"/>
                <a:gd name="connsiteX1" fmla="*/ 554369 w 3740956"/>
                <a:gd name="connsiteY1" fmla="*/ 536070 h 3704362"/>
                <a:gd name="connsiteX2" fmla="*/ 1870481 w 3740956"/>
                <a:gd name="connsiteY2" fmla="*/ 2 h 3704362"/>
                <a:gd name="connsiteX3" fmla="*/ 3186592 w 3740956"/>
                <a:gd name="connsiteY3" fmla="*/ 536074 h 3704362"/>
                <a:gd name="connsiteX4" fmla="*/ 3740957 w 3740956"/>
                <a:gd name="connsiteY4" fmla="*/ 1852186 h 3704362"/>
                <a:gd name="connsiteX5" fmla="*/ 3186590 w 3740956"/>
                <a:gd name="connsiteY5" fmla="*/ 3168297 h 3704362"/>
                <a:gd name="connsiteX6" fmla="*/ 1870478 w 3740956"/>
                <a:gd name="connsiteY6" fmla="*/ 3704367 h 3704362"/>
                <a:gd name="connsiteX7" fmla="*/ 554367 w 3740956"/>
                <a:gd name="connsiteY7" fmla="*/ 3168296 h 3704362"/>
                <a:gd name="connsiteX8" fmla="*/ 1 w 3740956"/>
                <a:gd name="connsiteY8" fmla="*/ 1852184 h 3704362"/>
                <a:gd name="connsiteX9" fmla="*/ 0 w 3740956"/>
                <a:gd name="connsiteY9" fmla="*/ 1852181 h 370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40956" h="3704362">
                  <a:moveTo>
                    <a:pt x="0" y="1852181"/>
                  </a:moveTo>
                  <a:cubicBezTo>
                    <a:pt x="1" y="1357797"/>
                    <a:pt x="199602" y="883930"/>
                    <a:pt x="554369" y="536070"/>
                  </a:cubicBezTo>
                  <a:cubicBezTo>
                    <a:pt x="904609" y="192650"/>
                    <a:pt x="1377584" y="1"/>
                    <a:pt x="1870481" y="2"/>
                  </a:cubicBezTo>
                  <a:cubicBezTo>
                    <a:pt x="2363378" y="3"/>
                    <a:pt x="2836353" y="192652"/>
                    <a:pt x="3186592" y="536074"/>
                  </a:cubicBezTo>
                  <a:cubicBezTo>
                    <a:pt x="3541358" y="883935"/>
                    <a:pt x="3740958" y="1357802"/>
                    <a:pt x="3740957" y="1852186"/>
                  </a:cubicBezTo>
                  <a:cubicBezTo>
                    <a:pt x="3740957" y="2346570"/>
                    <a:pt x="3541357" y="2820437"/>
                    <a:pt x="3186590" y="3168297"/>
                  </a:cubicBezTo>
                  <a:cubicBezTo>
                    <a:pt x="2836350" y="3511718"/>
                    <a:pt x="2363375" y="3704367"/>
                    <a:pt x="1870478" y="3704367"/>
                  </a:cubicBezTo>
                  <a:cubicBezTo>
                    <a:pt x="1377581" y="3704367"/>
                    <a:pt x="904606" y="3511717"/>
                    <a:pt x="554367" y="3168296"/>
                  </a:cubicBezTo>
                  <a:cubicBezTo>
                    <a:pt x="199600" y="2820436"/>
                    <a:pt x="1" y="2346568"/>
                    <a:pt x="1" y="1852184"/>
                  </a:cubicBezTo>
                  <a:cubicBezTo>
                    <a:pt x="1" y="1852183"/>
                    <a:pt x="0" y="1852182"/>
                    <a:pt x="0" y="1852181"/>
                  </a:cubicBezTo>
                  <a:close/>
                </a:path>
              </a:pathLst>
            </a:custGeom>
            <a:solidFill>
              <a:srgbClr val="00B0F0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alpha val="50000"/>
                <a:hueOff val="8797670"/>
                <a:satOff val="-20044"/>
                <a:lumOff val="804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1144109" tIns="956961" rIns="352273" bIns="710002" numCol="1" spcCol="1270" anchor="ctr" anchorCtr="0">
              <a:noAutofit/>
            </a:bodyPr>
            <a:lstStyle/>
            <a:p>
              <a:pPr lvl="0" algn="ctr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kern="1200" dirty="0" smtClean="0">
                  <a:solidFill>
                    <a:srgbClr val="FF0000"/>
                  </a:solidFill>
                </a:rPr>
                <a:t>развлечения</a:t>
              </a:r>
              <a:endParaRPr lang="ru-RU" sz="2600" kern="1200" dirty="0">
                <a:solidFill>
                  <a:srgbClr val="FF0000"/>
                </a:solidFill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1445702" y="2845984"/>
              <a:ext cx="3881518" cy="3665134"/>
            </a:xfrm>
            <a:custGeom>
              <a:avLst/>
              <a:gdLst>
                <a:gd name="connsiteX0" fmla="*/ 0 w 3881518"/>
                <a:gd name="connsiteY0" fmla="*/ 1832567 h 3665134"/>
                <a:gd name="connsiteX1" fmla="*/ 608333 w 3881518"/>
                <a:gd name="connsiteY1" fmla="*/ 500140 h 3665134"/>
                <a:gd name="connsiteX2" fmla="*/ 1940762 w 3881518"/>
                <a:gd name="connsiteY2" fmla="*/ 3 h 3665134"/>
                <a:gd name="connsiteX3" fmla="*/ 3273190 w 3881518"/>
                <a:gd name="connsiteY3" fmla="*/ 500144 h 3665134"/>
                <a:gd name="connsiteX4" fmla="*/ 3881519 w 3881518"/>
                <a:gd name="connsiteY4" fmla="*/ 1832573 h 3665134"/>
                <a:gd name="connsiteX5" fmla="*/ 3273187 w 3881518"/>
                <a:gd name="connsiteY5" fmla="*/ 3165001 h 3665134"/>
                <a:gd name="connsiteX6" fmla="*/ 1940759 w 3881518"/>
                <a:gd name="connsiteY6" fmla="*/ 3665140 h 3665134"/>
                <a:gd name="connsiteX7" fmla="*/ 608331 w 3881518"/>
                <a:gd name="connsiteY7" fmla="*/ 3165000 h 3665134"/>
                <a:gd name="connsiteX8" fmla="*/ 1 w 3881518"/>
                <a:gd name="connsiteY8" fmla="*/ 1832571 h 3665134"/>
                <a:gd name="connsiteX9" fmla="*/ 0 w 3881518"/>
                <a:gd name="connsiteY9" fmla="*/ 1832567 h 366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1518" h="3665134">
                  <a:moveTo>
                    <a:pt x="0" y="1832567"/>
                  </a:moveTo>
                  <a:cubicBezTo>
                    <a:pt x="1" y="1328311"/>
                    <a:pt x="220051" y="846336"/>
                    <a:pt x="608333" y="500140"/>
                  </a:cubicBezTo>
                  <a:cubicBezTo>
                    <a:pt x="968582" y="178938"/>
                    <a:pt x="1445291" y="2"/>
                    <a:pt x="1940762" y="3"/>
                  </a:cubicBezTo>
                  <a:cubicBezTo>
                    <a:pt x="2436233" y="4"/>
                    <a:pt x="2912942" y="178941"/>
                    <a:pt x="3273190" y="500144"/>
                  </a:cubicBezTo>
                  <a:cubicBezTo>
                    <a:pt x="3661471" y="846342"/>
                    <a:pt x="3881520" y="1328317"/>
                    <a:pt x="3881519" y="1832573"/>
                  </a:cubicBezTo>
                  <a:cubicBezTo>
                    <a:pt x="3881519" y="2336829"/>
                    <a:pt x="3661469" y="2818804"/>
                    <a:pt x="3273187" y="3165001"/>
                  </a:cubicBezTo>
                  <a:cubicBezTo>
                    <a:pt x="2912939" y="3486203"/>
                    <a:pt x="2436229" y="3665140"/>
                    <a:pt x="1940759" y="3665140"/>
                  </a:cubicBezTo>
                  <a:cubicBezTo>
                    <a:pt x="1445288" y="3665140"/>
                    <a:pt x="968579" y="3486202"/>
                    <a:pt x="608331" y="3165000"/>
                  </a:cubicBezTo>
                  <a:cubicBezTo>
                    <a:pt x="220049" y="2818802"/>
                    <a:pt x="0" y="2336828"/>
                    <a:pt x="1" y="1832571"/>
                  </a:cubicBezTo>
                  <a:cubicBezTo>
                    <a:pt x="1" y="1832570"/>
                    <a:pt x="0" y="1832568"/>
                    <a:pt x="0" y="1832567"/>
                  </a:cubicBez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alpha val="50000"/>
                <a:hueOff val="17595341"/>
                <a:satOff val="-40088"/>
                <a:lumOff val="1608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65510" tIns="946827" rIns="1187098" bIns="702483" numCol="1" spcCol="1270" anchor="ctr" anchorCtr="0">
              <a:noAutofit/>
            </a:bodyPr>
            <a:lstStyle/>
            <a:p>
              <a:pPr lvl="0" algn="ctr" defTabSz="1155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600" kern="1200" dirty="0" smtClean="0">
                  <a:solidFill>
                    <a:srgbClr val="FF0000"/>
                  </a:solidFill>
                </a:rPr>
                <a:t>      отдых</a:t>
              </a:r>
              <a:endParaRPr lang="ru-RU" sz="2600" kern="1200" dirty="0">
                <a:solidFill>
                  <a:srgbClr val="FF0000"/>
                </a:solidFill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2699793" y="1078596"/>
              <a:ext cx="3888431" cy="3792254"/>
            </a:xfrm>
            <a:custGeom>
              <a:avLst/>
              <a:gdLst>
                <a:gd name="connsiteX0" fmla="*/ 0 w 3888431"/>
                <a:gd name="connsiteY0" fmla="*/ 1896127 h 3792254"/>
                <a:gd name="connsiteX1" fmla="*/ 586771 w 3888431"/>
                <a:gd name="connsiteY1" fmla="*/ 538680 h 3792254"/>
                <a:gd name="connsiteX2" fmla="*/ 1944219 w 3888431"/>
                <a:gd name="connsiteY2" fmla="*/ 2 h 3792254"/>
                <a:gd name="connsiteX3" fmla="*/ 3301666 w 3888431"/>
                <a:gd name="connsiteY3" fmla="*/ 538684 h 3792254"/>
                <a:gd name="connsiteX4" fmla="*/ 3888433 w 3888431"/>
                <a:gd name="connsiteY4" fmla="*/ 1896132 h 3792254"/>
                <a:gd name="connsiteX5" fmla="*/ 3301664 w 3888431"/>
                <a:gd name="connsiteY5" fmla="*/ 3253579 h 3792254"/>
                <a:gd name="connsiteX6" fmla="*/ 1944216 w 3888431"/>
                <a:gd name="connsiteY6" fmla="*/ 3792259 h 3792254"/>
                <a:gd name="connsiteX7" fmla="*/ 586769 w 3888431"/>
                <a:gd name="connsiteY7" fmla="*/ 3253578 h 3792254"/>
                <a:gd name="connsiteX8" fmla="*/ 1 w 3888431"/>
                <a:gd name="connsiteY8" fmla="*/ 1896130 h 3792254"/>
                <a:gd name="connsiteX9" fmla="*/ 0 w 3888431"/>
                <a:gd name="connsiteY9" fmla="*/ 1896127 h 379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8431" h="3792254">
                  <a:moveTo>
                    <a:pt x="0" y="1896127"/>
                  </a:moveTo>
                  <a:cubicBezTo>
                    <a:pt x="1" y="1385010"/>
                    <a:pt x="211579" y="895540"/>
                    <a:pt x="586771" y="538680"/>
                  </a:cubicBezTo>
                  <a:cubicBezTo>
                    <a:pt x="949884" y="193309"/>
                    <a:pt x="1437012" y="1"/>
                    <a:pt x="1944219" y="2"/>
                  </a:cubicBezTo>
                  <a:cubicBezTo>
                    <a:pt x="2451427" y="3"/>
                    <a:pt x="2938554" y="193311"/>
                    <a:pt x="3301666" y="538684"/>
                  </a:cubicBezTo>
                  <a:cubicBezTo>
                    <a:pt x="3676857" y="895545"/>
                    <a:pt x="3888434" y="1385016"/>
                    <a:pt x="3888433" y="1896132"/>
                  </a:cubicBezTo>
                  <a:cubicBezTo>
                    <a:pt x="3888433" y="2407249"/>
                    <a:pt x="3676855" y="2896719"/>
                    <a:pt x="3301664" y="3253579"/>
                  </a:cubicBezTo>
                  <a:cubicBezTo>
                    <a:pt x="2938551" y="3598951"/>
                    <a:pt x="2451424" y="3792259"/>
                    <a:pt x="1944216" y="3792259"/>
                  </a:cubicBezTo>
                  <a:cubicBezTo>
                    <a:pt x="1437008" y="3792259"/>
                    <a:pt x="949881" y="3598950"/>
                    <a:pt x="586769" y="3253578"/>
                  </a:cubicBezTo>
                  <a:cubicBezTo>
                    <a:pt x="211578" y="2896717"/>
                    <a:pt x="1" y="2407247"/>
                    <a:pt x="1" y="1896130"/>
                  </a:cubicBezTo>
                  <a:cubicBezTo>
                    <a:pt x="1" y="1896129"/>
                    <a:pt x="0" y="1896128"/>
                    <a:pt x="0" y="1896127"/>
                  </a:cubicBezTo>
                  <a:close/>
                </a:path>
              </a:pathLst>
            </a:custGeom>
            <a:solidFill>
              <a:srgbClr val="FFFF05"/>
            </a:solidFill>
            <a:scene3d>
              <a:camera prst="orthographicFront"/>
              <a:lightRig rig="sunset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518457" tIns="663644" rIns="518458" bIns="1422096" numCol="1" spcCol="1270" anchor="ctr" anchorCtr="0">
              <a:noAutofit/>
            </a:bodyPr>
            <a:lstStyle/>
            <a:p>
              <a:pPr lvl="0" algn="ctr" defTabSz="12001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700" kern="1200" dirty="0" smtClean="0">
                  <a:solidFill>
                    <a:srgbClr val="FF0000"/>
                  </a:solidFill>
                  <a:latin typeface="+mj-lt"/>
                </a:rPr>
                <a:t>самообразование</a:t>
              </a:r>
              <a:endParaRPr lang="ru-RU" sz="2700" kern="1200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1404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619336"/>
            <a:ext cx="7211144" cy="561932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 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Отдых 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восстанавливает физические и духовные силы ребенка созерцанием природы, размышлениями о жизни, 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физкультурой и чтением,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слушанием музыки.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5924124" y="2564904"/>
            <a:ext cx="3219876" cy="241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21088"/>
            <a:ext cx="3204000" cy="24076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3275856" y="4077072"/>
            <a:ext cx="3430105" cy="2780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3011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Развлечения: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просмотр художественных фильмов,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концерты, 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театральные представления,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соревнования, 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прогулки на свежем воздухе, 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дискотеки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628801"/>
            <a:ext cx="302400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 t="13002"/>
          <a:stretch>
            <a:fillRect/>
          </a:stretch>
        </p:blipFill>
        <p:spPr bwMode="auto">
          <a:xfrm>
            <a:off x="2627784" y="3861048"/>
            <a:ext cx="360000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5995047" y="3950169"/>
            <a:ext cx="2880321" cy="2270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199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31683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Отдых и развлечения сочетаются в </a:t>
            </a:r>
            <a:r>
              <a:rPr lang="ru-RU" sz="36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праздниках.</a:t>
            </a:r>
            <a:r>
              <a:rPr lang="ru-RU" sz="36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 </a:t>
            </a:r>
          </a:p>
          <a:p>
            <a:pPr algn="ctr">
              <a:buNone/>
            </a:pPr>
            <a:endParaRPr lang="ru-RU" sz="36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284984"/>
            <a:ext cx="3600000" cy="27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4077000"/>
            <a:ext cx="3708000" cy="2781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429000"/>
            <a:ext cx="3600000" cy="2397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075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88640"/>
            <a:ext cx="5698976" cy="5907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Самообразование :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игры- путешествия, </a:t>
            </a: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квесты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встречи с интересными людьми,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экскурсии в музеи,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просмотры спектаклей в театрах г.Рязани. </a:t>
            </a:r>
          </a:p>
          <a:p>
            <a:pPr algn="ctr">
              <a:buNone/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16632"/>
            <a:ext cx="2988488" cy="2376000"/>
          </a:xfrm>
          <a:prstGeom prst="rect">
            <a:avLst/>
          </a:prstGeom>
          <a:noFill/>
          <a:ln w="19050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933056"/>
            <a:ext cx="3168352" cy="2728970"/>
          </a:xfrm>
          <a:prstGeom prst="rect">
            <a:avLst/>
          </a:prstGeom>
          <a:noFill/>
          <a:ln w="19050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9626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2852936"/>
            <a:ext cx="2088232" cy="2664296"/>
          </a:xfrm>
          <a:prstGeom prst="rect">
            <a:avLst/>
          </a:prstGeom>
          <a:noFill/>
          <a:ln w="19050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49154" name="Picture 2" descr="https://pp.userapi.com/c636619/v636619065/65e70/wbMYpR56xf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4077072"/>
            <a:ext cx="3168000" cy="2376000"/>
          </a:xfrm>
          <a:prstGeom prst="rect">
            <a:avLst/>
          </a:prstGeom>
          <a:noFill/>
          <a:ln w="19050"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855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88640"/>
            <a:ext cx="4186808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   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Творческие виды </a:t>
            </a:r>
            <a:r>
              <a:rPr lang="ru-RU" sz="3200" b="1" dirty="0" err="1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досуговой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деятельности</a:t>
            </a:r>
            <a:endParaRPr lang="ru-RU" sz="3200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200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200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Конкурсы детского творчества: 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конкурс поделок, конкурс рисунка, причесок, костюмов, конкурс рекордов </a:t>
            </a: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Гиннесса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877873" y="3394834"/>
            <a:ext cx="2592000" cy="1940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000" y="-18632"/>
            <a:ext cx="2844000" cy="2131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2132856"/>
            <a:ext cx="2988000" cy="224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6" name="Picture 6"/>
          <p:cNvPicPr>
            <a:picLocks noChangeAspect="1" noChangeArrowheads="1"/>
          </p:cNvPicPr>
          <p:nvPr/>
        </p:nvPicPr>
        <p:blipFill>
          <a:blip r:embed="rId8" cstate="print"/>
          <a:srcRect l="25430"/>
          <a:stretch>
            <a:fillRect/>
          </a:stretch>
        </p:blipFill>
        <p:spPr bwMode="auto">
          <a:xfrm>
            <a:off x="4572000" y="4293096"/>
            <a:ext cx="2412000" cy="2423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309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88640"/>
            <a:ext cx="4546848" cy="633670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3200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  <a:p>
            <a:pPr algn="ctr"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Спортивные мероприятия: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«Шуточные эстафеты»,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"Богатырские </a:t>
            </a: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",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Спорт-приключения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", "Веселые старты",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«Туристическая тропа».</a:t>
            </a:r>
          </a:p>
          <a:p>
            <a:pPr algn="ctr">
              <a:buNone/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200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Соревнования:</a:t>
            </a: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дартс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теннис</a:t>
            </a:r>
            <a:r>
              <a:rPr lang="ru-RU" sz="320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армрестлинг,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шашки, шахматы. </a:t>
            </a:r>
          </a:p>
          <a:p>
            <a:pPr algn="ctr">
              <a:buNone/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93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42031"/>
            <a:ext cx="2953392" cy="2016224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933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914912" y="2062207"/>
            <a:ext cx="2197099" cy="2050366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933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348880"/>
            <a:ext cx="2366320" cy="2197100"/>
          </a:xfrm>
          <a:prstGeom prst="rect">
            <a:avLst/>
          </a:prstGeom>
          <a:ln w="19050"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04228" y="4298424"/>
            <a:ext cx="4260260" cy="23709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200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88640"/>
            <a:ext cx="5842992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Детские объединения </a:t>
            </a: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интересам :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«Клуб путешественников»,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«Музыкальная карусель»,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«Театральные подмостки»,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«Умелые ручки», 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«Спорт и Я»,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«Веселый стадион»,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«Читательский клуб».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5154832"/>
            <a:ext cx="2556000" cy="1586536"/>
          </a:xfrm>
          <a:prstGeom prst="rect">
            <a:avLst/>
          </a:prstGeom>
          <a:noFill/>
          <a:ln w="9525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2348880"/>
            <a:ext cx="2933700" cy="2197100"/>
          </a:xfrm>
          <a:prstGeom prst="rect">
            <a:avLst/>
          </a:prstGeom>
          <a:noFill/>
          <a:ln w="9525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1044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660900"/>
            <a:ext cx="2933700" cy="2080468"/>
          </a:xfrm>
          <a:prstGeom prst="rect">
            <a:avLst/>
          </a:prstGeom>
          <a:noFill/>
          <a:ln w="9525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43010" name="Picture 2" descr="https://pp.userapi.com/c836528/v836528567/5d11f/hSpCvUUH39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116632"/>
            <a:ext cx="2880000" cy="2160000"/>
          </a:xfrm>
          <a:prstGeom prst="rect">
            <a:avLst/>
          </a:prstGeom>
          <a:noFill/>
          <a:ln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122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65527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Терапевтические методы и методики.</a:t>
            </a:r>
          </a:p>
          <a:p>
            <a:pPr algn="ctr">
              <a:buNone/>
            </a:pP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0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Арт-терапия</a:t>
            </a:r>
            <a:r>
              <a:rPr lang="ru-RU" sz="30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 наиболее древняя естественная форма изменения эмоционального состояния,</a:t>
            </a:r>
          </a:p>
          <a:p>
            <a:pPr algn="ctr">
              <a:buNone/>
            </a:pPr>
            <a:r>
              <a:rPr lang="ru-RU" sz="30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снимает психическое напряжение, успокаивает, </a:t>
            </a:r>
          </a:p>
          <a:p>
            <a:pPr algn="ctr">
              <a:buNone/>
            </a:pPr>
            <a:r>
              <a:rPr lang="ru-RU" sz="30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помогает сосредоточиться ребенку. </a:t>
            </a:r>
          </a:p>
          <a:p>
            <a:pPr algn="ctr">
              <a:buNone/>
            </a:pPr>
            <a:endParaRPr lang="ru-RU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573016"/>
            <a:ext cx="2878239" cy="2160240"/>
          </a:xfrm>
          <a:prstGeom prst="rect">
            <a:avLst/>
          </a:prstGeom>
          <a:noFill/>
          <a:ln w="19050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2780928"/>
            <a:ext cx="2844000" cy="172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Users\Serg\Desktop\Сайт санатория\IMG_58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509120"/>
            <a:ext cx="2555776" cy="2199156"/>
          </a:xfrm>
          <a:prstGeom prst="rect">
            <a:avLst/>
          </a:prstGeom>
          <a:noFill/>
          <a:ln w="19050">
            <a:solidFill>
              <a:srgbClr val="FFFF05"/>
            </a:solidFill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print"/>
          <a:srcRect l="914" t="4030"/>
          <a:stretch>
            <a:fillRect/>
          </a:stretch>
        </p:blipFill>
        <p:spPr bwMode="auto">
          <a:xfrm>
            <a:off x="323528" y="5013176"/>
            <a:ext cx="2016000" cy="14676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Рисунок 9" descr="C:\Users\Serg\Desktop\Сценарии\для форума\5 ЛЕЧЕБНАЯ ПЕДАГОГИКА\КРУЖОК\5 (2)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2708920"/>
            <a:ext cx="216024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012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0"/>
            <a:ext cx="2520280" cy="17531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843808" y="1412776"/>
            <a:ext cx="3456384" cy="4683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Арт-технологии</a:t>
            </a:r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изотерапия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музыкотерапия,</a:t>
            </a:r>
          </a:p>
          <a:p>
            <a:pPr>
              <a:buNone/>
            </a:pP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сказкотерапия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игротерапия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кинезитерапия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3200" dirty="0" err="1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библиотерапия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dirty="0"/>
          </a:p>
        </p:txBody>
      </p:sp>
      <p:pic>
        <p:nvPicPr>
          <p:cNvPr id="12" name="Picture 5" descr="C:\Users\Serg\Desktop\Сайт санатория\IMG_5375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21088"/>
            <a:ext cx="2880320" cy="2447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Serg\Desktop\Сайт санатория\16.02\20170215_18023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1916832"/>
            <a:ext cx="2772488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Serg\Desktop\18 сент\06.10\20171003_17255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772816"/>
            <a:ext cx="2843808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C:\Users\Serg\Desktop\Сайт санатория\IMG_498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4" y="4221088"/>
            <a:ext cx="2808312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 descr="C:\Users\Serg\Desktop\альбомсан\IMG_575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31640" y="0"/>
            <a:ext cx="2736304" cy="1678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1919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658" y="0"/>
            <a:ext cx="8338683" cy="3573016"/>
          </a:xfrm>
        </p:spPr>
        <p:txBody>
          <a:bodyPr/>
          <a:lstStyle/>
          <a:p>
            <a:pPr marL="0" indent="0" algn="ctr">
              <a:buNone/>
            </a:pPr>
            <a:endParaRPr lang="ru-RU" sz="2800" dirty="0" smtClean="0">
              <a:ln w="3200">
                <a:solidFill>
                  <a:srgbClr val="004300"/>
                </a:solidFill>
                <a:prstDash val="solid"/>
                <a:round/>
              </a:ln>
              <a:solidFill>
                <a:srgbClr val="FF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Детский </a:t>
            </a:r>
            <a:r>
              <a:rPr lang="ru-RU" sz="2800" dirty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санаторий развёрнут на 240 койко-мест </a:t>
            </a:r>
            <a:endParaRPr lang="ru-RU" sz="2800" dirty="0" smtClean="0">
              <a:ln w="3200">
                <a:solidFill>
                  <a:sysClr val="windowText" lastClr="000000"/>
                </a:solidFill>
                <a:prstDash val="solid"/>
                <a:round/>
              </a:ln>
              <a:solidFill>
                <a:srgbClr val="0043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(</a:t>
            </a:r>
            <a:r>
              <a:rPr lang="ru-RU" sz="2800" dirty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150 – школьных, 90- дошкольных</a:t>
            </a:r>
            <a:r>
              <a:rPr lang="ru-RU" sz="28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) </a:t>
            </a:r>
          </a:p>
          <a:p>
            <a:pPr marL="0" indent="0" algn="ctr">
              <a:buNone/>
            </a:pPr>
            <a:r>
              <a:rPr lang="ru-RU" sz="28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круглогодичного </a:t>
            </a:r>
            <a:r>
              <a:rPr lang="ru-RU" sz="2800" dirty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пребывания детей </a:t>
            </a:r>
            <a:endParaRPr lang="ru-RU" sz="2800" dirty="0" smtClean="0">
              <a:ln w="3200">
                <a:solidFill>
                  <a:sysClr val="windowText" lastClr="000000"/>
                </a:solidFill>
                <a:prstDash val="solid"/>
                <a:round/>
              </a:ln>
              <a:solidFill>
                <a:srgbClr val="0043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</a:t>
            </a:r>
            <a:r>
              <a:rPr lang="ru-RU" sz="2800" dirty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возрасте от 3-х до 14 лет включительно.</a:t>
            </a:r>
            <a:r>
              <a:rPr lang="ru-RU" sz="2000" dirty="0">
                <a:ln w="3200">
                  <a:solidFill>
                    <a:srgbClr val="004300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000" dirty="0">
                <a:ln w="3200">
                  <a:solidFill>
                    <a:srgbClr val="004300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2286" cy="829128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5796136" y="4293096"/>
            <a:ext cx="3240000" cy="2430000"/>
          </a:xfrm>
          <a:prstGeom prst="rect">
            <a:avLst/>
          </a:prstGeom>
          <a:noFill/>
          <a:ln w="9525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2708920"/>
            <a:ext cx="3240000" cy="2376264"/>
          </a:xfrm>
          <a:prstGeom prst="rect">
            <a:avLst/>
          </a:prstGeom>
          <a:noFill/>
          <a:ln w="9525">
            <a:solidFill>
              <a:srgbClr val="FFFF05"/>
            </a:solidFill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52000" y="3284984"/>
            <a:ext cx="3240000" cy="2431757"/>
          </a:xfrm>
          <a:prstGeom prst="rect">
            <a:avLst/>
          </a:prstGeom>
          <a:noFill/>
          <a:ln w="9525">
            <a:solidFill>
              <a:srgbClr val="FFFF05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30357289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900000" cy="830769"/>
          </a:xfrm>
          <a:prstGeom prst="rect">
            <a:avLst/>
          </a:prstGeom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95536" y="548680"/>
            <a:ext cx="8352928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150 мест, 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имеет государственную лицензию. Осуществляет образовательную деятельность с 1 по 8 класс.</a:t>
            </a:r>
          </a:p>
          <a:p>
            <a:pPr algn="ctr"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Обеспечивает преемственность программ.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0834" name="Picture 2" descr="C:\Users\Serg\Desktop\Фотоальбомсан\20170904_104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89040"/>
            <a:ext cx="3600000" cy="2700000"/>
          </a:xfrm>
          <a:prstGeom prst="rect">
            <a:avLst/>
          </a:prstGeom>
          <a:noFill/>
          <a:ln>
            <a:solidFill>
              <a:srgbClr val="FFFF05"/>
            </a:solidFill>
          </a:ln>
        </p:spPr>
      </p:pic>
      <p:pic>
        <p:nvPicPr>
          <p:cNvPr id="120835" name="Picture 3" descr="C:\Users\Serg\Desktop\Сайт санатория\Альбом\20170901_120350_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3789040"/>
            <a:ext cx="3600000" cy="2700000"/>
          </a:xfrm>
          <a:prstGeom prst="rect">
            <a:avLst/>
          </a:prstGeom>
          <a:noFill/>
          <a:ln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2137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649" y="-29360"/>
            <a:ext cx="900000" cy="8307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49" y="4439088"/>
            <a:ext cx="3600000" cy="2393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800" y="4439089"/>
            <a:ext cx="3600000" cy="2302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37444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процесс:</a:t>
            </a:r>
          </a:p>
          <a:p>
            <a:pPr marL="0" indent="0"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индивидуально-ориентированный подход </a:t>
            </a:r>
          </a:p>
          <a:p>
            <a:pPr marL="0" indent="0"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(каждый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ученик имеет свою программу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обучения). </a:t>
            </a:r>
          </a:p>
          <a:p>
            <a:pPr marL="0" indent="0" algn="ctr">
              <a:buNone/>
            </a:pPr>
            <a:r>
              <a:rPr lang="ru-RU" sz="24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учителя:</a:t>
            </a:r>
          </a:p>
          <a:p>
            <a:pPr marL="0" indent="0">
              <a:buNone/>
            </a:pP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мотивировать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образовательный процесс, </a:t>
            </a:r>
            <a:endParaRPr lang="ru-RU" sz="24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управлять </a:t>
            </a:r>
            <a:r>
              <a:rPr lang="ru-RU" sz="24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учебно-познавательной деятельностью учащихся, </a:t>
            </a:r>
            <a:endParaRPr lang="ru-RU" sz="24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консультировать, контролировать.</a:t>
            </a:r>
          </a:p>
          <a:p>
            <a:pPr marL="0" indent="0">
              <a:buNone/>
            </a:pPr>
            <a:r>
              <a:rPr lang="ru-RU" sz="2800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Выдается ведомость </a:t>
            </a:r>
            <a:r>
              <a:rPr lang="ru-RU" sz="2800" i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учета </a:t>
            </a:r>
            <a:r>
              <a:rPr lang="ru-RU" sz="2800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успеваемости</a:t>
            </a:r>
            <a:r>
              <a:rPr lang="ru-RU" sz="2800" i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944489500"/>
      </p:ext>
    </p:extLst>
  </p:cSld>
  <p:clrMapOvr>
    <a:masterClrMapping/>
  </p:clrMapOvr>
  <p:transition spd="slow" advTm="1888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" y="0"/>
            <a:ext cx="900000" cy="8307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rcRect l="9805"/>
          <a:stretch>
            <a:fillRect/>
          </a:stretch>
        </p:blipFill>
        <p:spPr>
          <a:xfrm>
            <a:off x="5724128" y="2780928"/>
            <a:ext cx="3311960" cy="2925999"/>
          </a:xfrm>
          <a:prstGeom prst="rect">
            <a:avLst/>
          </a:prstGeom>
          <a:ln w="28575">
            <a:solidFill>
              <a:srgbClr val="FFFF05"/>
            </a:solidFill>
          </a:ln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260648"/>
            <a:ext cx="6635080" cy="4824536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2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</a:t>
            </a:r>
            <a:r>
              <a:rPr lang="ru-RU" sz="3200" b="1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здании школы </a:t>
            </a:r>
            <a:endParaRPr lang="ru-RU" sz="3200" b="1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WI-FI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 </a:t>
            </a:r>
            <a:endParaRPr lang="ru-RU" sz="28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точка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беспроводного доступа к локальной сети «Интернет»; </a:t>
            </a:r>
            <a:endParaRPr lang="ru-RU" sz="28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мультимедийные средства обучения;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библиотека;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школа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будущего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первоклассника;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занятия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 логопедом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4583" name="Picture 7" descr="https://pp.userapi.com/c841223/v841223770/3d6ac/_AKd79Tf938.jpg"/>
          <p:cNvPicPr>
            <a:picLocks noChangeAspect="1" noChangeArrowheads="1"/>
          </p:cNvPicPr>
          <p:nvPr/>
        </p:nvPicPr>
        <p:blipFill>
          <a:blip r:embed="rId6" cstate="print"/>
          <a:srcRect r="13990" b="9654"/>
          <a:stretch>
            <a:fillRect/>
          </a:stretch>
        </p:blipFill>
        <p:spPr bwMode="auto">
          <a:xfrm>
            <a:off x="3131840" y="4797152"/>
            <a:ext cx="2376264" cy="1872061"/>
          </a:xfrm>
          <a:prstGeom prst="rect">
            <a:avLst/>
          </a:prstGeom>
          <a:noFill/>
          <a:ln w="28575">
            <a:solidFill>
              <a:srgbClr val="FFFF05"/>
            </a:solidFill>
          </a:ln>
        </p:spPr>
      </p:pic>
      <p:pic>
        <p:nvPicPr>
          <p:cNvPr id="6" name="Picture 2" descr="C:\Users\Serg\Desktop\Фотоальбомсан\20170215_1728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 flipH="1">
            <a:off x="6924261" y="572684"/>
            <a:ext cx="2160240" cy="1968219"/>
          </a:xfrm>
          <a:prstGeom prst="rect">
            <a:avLst/>
          </a:prstGeom>
          <a:ln w="28575">
            <a:solidFill>
              <a:srgbClr val="FFFF0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65404130"/>
      </p:ext>
    </p:extLst>
  </p:cSld>
  <p:clrMapOvr>
    <a:masterClrMapping/>
  </p:clrMapOvr>
  <p:transition spd="slow" advTm="2449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2082"/>
            <a:ext cx="900000" cy="830769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16024" y="188640"/>
            <a:ext cx="4211960" cy="6336704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2800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Наш санаторий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располагает опытными и квалифицированными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кадрами,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достаточным материально-техническим оснащением для оказания санаторно-курортного лечения детям, которые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улучшат состояние здоровья ребенка во время пребывания в санатории и благотворно повлияют на качество его дальнейшей жизни!</a:t>
            </a:r>
            <a:endParaRPr lang="ru-RU" sz="2800" dirty="0" smtClean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5" name="Рисунок 14" descr="C:\Users\Serg\Desktop\фото для гл. врача\фото коллег\20180129_1148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989238" y="915418"/>
            <a:ext cx="296572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Serg\Desktop\фото для гл. врача\20180125_15011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4092329" y="4052687"/>
            <a:ext cx="2685240" cy="2013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Serg\Desktop\Фотоальбомсан\20170406_135108.jpg"/>
          <p:cNvPicPr/>
          <p:nvPr/>
        </p:nvPicPr>
        <p:blipFill>
          <a:blip r:embed="rId7" cstate="print"/>
          <a:srcRect r="16327"/>
          <a:stretch>
            <a:fillRect/>
          </a:stretch>
        </p:blipFill>
        <p:spPr bwMode="auto">
          <a:xfrm rot="5400000">
            <a:off x="6336196" y="2672916"/>
            <a:ext cx="244827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38090743"/>
      </p:ext>
    </p:extLst>
  </p:cSld>
  <p:clrMapOvr>
    <a:masterClrMapping/>
  </p:clrMapOvr>
  <p:transition spd="slow" advTm="2199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0"/>
            <a:ext cx="87129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sz="3600" b="1" dirty="0" smtClean="0">
              <a:solidFill>
                <a:srgbClr val="10381A"/>
              </a:solidFill>
              <a:latin typeface="+mj-lt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Путевки</a:t>
            </a:r>
            <a:r>
              <a:rPr lang="ru-RU" sz="3600" b="1" dirty="0" smtClean="0">
                <a:solidFill>
                  <a:srgbClr val="10381A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10381A"/>
                </a:solidFill>
                <a:latin typeface="Times New Roman" pitchFamily="18" charset="0"/>
                <a:cs typeface="Times New Roman" pitchFamily="18" charset="0"/>
              </a:rPr>
              <a:t>ежемесячно </a:t>
            </a:r>
            <a:r>
              <a:rPr lang="ru-RU" sz="3600" b="1" dirty="0">
                <a:solidFill>
                  <a:srgbClr val="10381A"/>
                </a:solidFill>
                <a:latin typeface="Times New Roman" pitchFamily="18" charset="0"/>
                <a:cs typeface="Times New Roman" pitchFamily="18" charset="0"/>
              </a:rPr>
              <a:t>рассылаются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 всем </a:t>
            </a:r>
            <a:r>
              <a:rPr lang="ru-RU" sz="3600" b="1" dirty="0">
                <a:solidFill>
                  <a:srgbClr val="10381A"/>
                </a:solidFill>
                <a:latin typeface="Times New Roman" pitchFamily="18" charset="0"/>
                <a:cs typeface="Times New Roman" pitchFamily="18" charset="0"/>
              </a:rPr>
              <a:t>детским лечебным учреждениям Рязанской области.  </a:t>
            </a:r>
            <a:endParaRPr lang="ru-RU" sz="3600" b="1" dirty="0" smtClean="0">
              <a:solidFill>
                <a:srgbClr val="10381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>
              <a:solidFill>
                <a:srgbClr val="10381A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Путевки можно получить: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у участкового </a:t>
            </a:r>
            <a:r>
              <a:rPr lang="ru-RU" sz="36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педиатра;</a:t>
            </a:r>
            <a:endParaRPr lang="ru-RU" sz="3600" b="1" dirty="0">
              <a:solidFill>
                <a:srgbClr val="10361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санатории;</a:t>
            </a:r>
            <a:endParaRPr lang="ru-RU" sz="3600" b="1" dirty="0">
              <a:solidFill>
                <a:srgbClr val="103619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распечатать форму путевки на нашем официальном </a:t>
            </a:r>
            <a:r>
              <a:rPr lang="ru-RU" sz="36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сайте.</a:t>
            </a:r>
            <a:endParaRPr lang="ru-RU" sz="3600" b="1" dirty="0">
              <a:solidFill>
                <a:srgbClr val="10361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0720"/>
            <a:ext cx="900000" cy="8307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611721"/>
      </p:ext>
    </p:extLst>
  </p:cSld>
  <p:clrMapOvr>
    <a:masterClrMapping/>
  </p:clrMapOvr>
  <p:transition spd="slow" advTm="2247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t="12926" b="32226"/>
          <a:stretch/>
        </p:blipFill>
        <p:spPr>
          <a:xfrm>
            <a:off x="1979712" y="1881816"/>
            <a:ext cx="6498288" cy="32157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10720"/>
            <a:ext cx="900000" cy="8307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3946101"/>
      </p:ext>
    </p:extLst>
  </p:cSld>
  <p:clrMapOvr>
    <a:masterClrMapping/>
  </p:clrMapOvr>
  <p:transition spd="slow" advTm="2403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27785" y="1832939"/>
            <a:ext cx="3888432" cy="37681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2088232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4800" b="1" dirty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Круглый год мы рады Вашему ребенку! 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9" name="Рисунок 8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18479"/>
            <a:ext cx="900000" cy="830769"/>
          </a:xfrm>
          <a:prstGeom prst="rect">
            <a:avLst/>
          </a:prstGeom>
        </p:spPr>
      </p:pic>
      <p:pic>
        <p:nvPicPr>
          <p:cNvPr id="13313" name="Picture 1" descr="C:\Users\Serg\Desktop\Фотоальбомсан\164052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3645024"/>
            <a:ext cx="3600000" cy="2796567"/>
          </a:xfrm>
          <a:prstGeom prst="rect">
            <a:avLst/>
          </a:prstGeom>
          <a:noFill/>
        </p:spPr>
      </p:pic>
      <p:pic>
        <p:nvPicPr>
          <p:cNvPr id="10" name="Picture 1" descr="C:\Users\Serg\Desktop\Фотоальбомсан\164052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3600000" cy="2796567"/>
          </a:xfrm>
          <a:prstGeom prst="rect">
            <a:avLst/>
          </a:prstGeom>
          <a:noFill/>
        </p:spPr>
      </p:pic>
      <p:pic>
        <p:nvPicPr>
          <p:cNvPr id="11" name="Picture 1" descr="C:\Users\Serg\Desktop\Фотоальбомсан\164052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437112"/>
            <a:ext cx="3816424" cy="1890331"/>
          </a:xfrm>
          <a:prstGeom prst="rect">
            <a:avLst/>
          </a:prstGeom>
          <a:noFill/>
        </p:spPr>
      </p:pic>
      <p:pic>
        <p:nvPicPr>
          <p:cNvPr id="12" name="Picture 1" descr="C:\Users\Serg\Desktop\Фотоальбомсан\164052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4509120"/>
            <a:ext cx="3240000" cy="1935870"/>
          </a:xfrm>
          <a:prstGeom prst="rect">
            <a:avLst/>
          </a:prstGeom>
          <a:noFill/>
        </p:spPr>
      </p:pic>
      <p:pic>
        <p:nvPicPr>
          <p:cNvPr id="13" name="Picture 1" descr="C:\Users\Serg\Desktop\Фотоальбомсан\164052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797152"/>
            <a:ext cx="3240000" cy="1935870"/>
          </a:xfrm>
          <a:prstGeom prst="rect">
            <a:avLst/>
          </a:prstGeom>
          <a:noFill/>
        </p:spPr>
      </p:pic>
      <p:pic>
        <p:nvPicPr>
          <p:cNvPr id="14" name="Picture 1" descr="C:\Users\Serg\Desktop\Фотоальбомсан\1640528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4797152"/>
            <a:ext cx="4248472" cy="19358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092205"/>
      </p:ext>
    </p:extLst>
  </p:cSld>
  <p:clrMapOvr>
    <a:masterClrMapping/>
  </p:clrMapOvr>
  <p:transition spd="slow" advTm="2699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92696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ru-RU" sz="4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 </a:t>
            </a:r>
            <a:r>
              <a:rPr lang="ru-RU" sz="4800" b="1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пожаловать</a:t>
            </a:r>
            <a:r>
              <a:rPr lang="ru-RU" sz="4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!</a:t>
            </a:r>
            <a:endParaRPr lang="ru-RU" sz="4800" b="1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08" y="0"/>
            <a:ext cx="900000" cy="830769"/>
          </a:xfrm>
          <a:prstGeom prst="rect">
            <a:avLst/>
          </a:prstGeom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4650" y="1628800"/>
            <a:ext cx="5854700" cy="4394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55566428"/>
      </p:ext>
    </p:extLst>
  </p:cSld>
  <p:clrMapOvr>
    <a:masterClrMapping/>
  </p:clrMapOvr>
  <p:transition spd="slow" advTm="2262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692696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4800" b="1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внимание! </a:t>
            </a:r>
            <a:endParaRPr lang="ru-RU" sz="4800" b="1" dirty="0" smtClean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800" b="1" dirty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будьте здоровы!</a:t>
            </a:r>
          </a:p>
        </p:txBody>
      </p:sp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8479"/>
            <a:ext cx="900000" cy="8307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000" y="2514202"/>
            <a:ext cx="5364000" cy="4023000"/>
          </a:xfrm>
          <a:prstGeom prst="rect">
            <a:avLst/>
          </a:prstGeom>
          <a:ln w="19050">
            <a:solidFill>
              <a:srgbClr val="FFFF05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239735216"/>
      </p:ext>
    </p:extLst>
  </p:cSld>
  <p:clrMapOvr>
    <a:masterClrMapping/>
  </p:clrMapOvr>
  <p:transition spd="slow" advTm="2028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467544" y="830768"/>
            <a:ext cx="8208912" cy="58383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ПОЛЕЗНАЯ ИНФОРМАЦИЯ:</a:t>
            </a:r>
          </a:p>
          <a:p>
            <a:pPr algn="ctr">
              <a:buNone/>
            </a:pP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390021, г. Рязань, ул. Санаторная  (Солотча), д. 3</a:t>
            </a:r>
          </a:p>
          <a:p>
            <a:r>
              <a:rPr lang="ru-RU" sz="32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Телефон: 8(4912) 28-81-71</a:t>
            </a:r>
          </a:p>
          <a:p>
            <a:r>
              <a:rPr lang="ru-RU" sz="32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Факс: 8 (4912)28-81-73</a:t>
            </a:r>
          </a:p>
          <a:p>
            <a:r>
              <a:rPr lang="ru-RU" sz="32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Сайт: </a:t>
            </a:r>
            <a:r>
              <a:rPr lang="ru-RU" sz="3200" b="1" dirty="0" err="1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www.detsanatorij.ru</a:t>
            </a:r>
            <a:endParaRPr lang="ru-RU" sz="3200" b="1" dirty="0" smtClean="0">
              <a:solidFill>
                <a:srgbClr val="10361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Эл. почта: </a:t>
            </a:r>
            <a:r>
              <a:rPr lang="ru-RU" sz="3200" b="1" dirty="0" err="1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detsanatorij</a:t>
            </a:r>
            <a:r>
              <a:rPr lang="en-US" sz="32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3200" b="1" dirty="0" err="1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mail.ryazan.ru</a:t>
            </a:r>
            <a:endParaRPr lang="ru-RU" sz="3200" b="1" u="sng" dirty="0" smtClean="0">
              <a:solidFill>
                <a:srgbClr val="10361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103619"/>
                </a:solidFill>
                <a:latin typeface="Times New Roman" pitchFamily="18" charset="0"/>
                <a:cs typeface="Times New Roman" pitchFamily="18" charset="0"/>
              </a:rPr>
              <a:t>В «Контакте»</a:t>
            </a:r>
          </a:p>
          <a:p>
            <a:endParaRPr lang="ru-RU" dirty="0" smtClean="0"/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9"/>
          </a:xfrm>
          <a:prstGeom prst="rect">
            <a:avLst/>
          </a:prstGeom>
        </p:spPr>
      </p:pic>
    </p:spTree>
  </p:cSld>
  <p:clrMapOvr>
    <a:masterClrMapping/>
  </p:clrMapOvr>
  <p:transition spd="slow" advTm="3916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2382" y="188640"/>
            <a:ext cx="8039236" cy="438336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+mj-lt"/>
              </a:rPr>
              <a:t> 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Целебные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свойства и благотворное влияние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на здоровье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воздуха, насыщенного фитонцидами хвойных деревьев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в сочетании с современными методами восстановительного лечения обладает мощным укрепляющим и </a:t>
            </a:r>
            <a:r>
              <a:rPr lang="ru-RU" sz="28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оздоравливающим</a:t>
            </a:r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эффектом.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596" y="3068960"/>
            <a:ext cx="7272808" cy="3710243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93488660"/>
      </p:ext>
    </p:extLst>
  </p:cSld>
  <p:clrMapOvr>
    <a:masterClrMapping/>
  </p:clrMapOvr>
  <p:transition spd="slow" advTm="1982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956376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 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Показания</a:t>
            </a:r>
          </a:p>
          <a:p>
            <a:pPr marL="0" indent="0" algn="ctr">
              <a:buNone/>
            </a:pPr>
            <a:r>
              <a:rPr lang="ru-RU" sz="3200" b="1" dirty="0" smtClean="0">
                <a:ln>
                  <a:solidFill>
                    <a:srgbClr val="0043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для  санаторно-курортного  лечения </a:t>
            </a:r>
            <a:endParaRPr lang="ru-RU" sz="3200" b="1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23528" y="1700808"/>
            <a:ext cx="8496944" cy="496855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 заболевания органов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дыхания; 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заболевания опорно-двигательного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аппарата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заболевания мочеполовой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системы; 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-заболевания эндокринной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системы; 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-неврологические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нарушения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-большая группа болезней желудочно-кишечного тракта;	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болезни глаз: миопия (близорукость), заболевания век вне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обострения;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болезни кожи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-врожденные аномалии (пороки развития) аортального и митрального клапанов и другие аномалии развития органов и систем.</a:t>
            </a:r>
          </a:p>
          <a:p>
            <a:pPr marL="45720" indent="0">
              <a:buClr>
                <a:srgbClr val="F14124">
                  <a:lumMod val="75000"/>
                </a:srgbClr>
              </a:buClr>
              <a:buFont typeface="Wingdings 2"/>
              <a:buNone/>
            </a:pPr>
            <a:endParaRPr lang="ru-RU" sz="3100" dirty="0" smtClean="0">
              <a:solidFill>
                <a:schemeClr val="bg1"/>
              </a:solidFill>
            </a:endParaRPr>
          </a:p>
          <a:p>
            <a:pPr>
              <a:buClr>
                <a:srgbClr val="F14124">
                  <a:lumMod val="75000"/>
                </a:srgbClr>
              </a:buClr>
            </a:pPr>
            <a:endParaRPr lang="ru-RU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</p:spTree>
  </p:cSld>
  <p:clrMapOvr>
    <a:masterClrMapping/>
  </p:clrMapOvr>
  <p:transition spd="slow" advTm="2028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9685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хронические заболевания в стадии обострения, некоторые из них были как раз перечислены чуть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ранее;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все заболевания в острой и подострой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стадии;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острые инфекционные заболевания до окончания периода изоляции ребенка от детских коллективов;</a:t>
            </a:r>
          </a:p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err="1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бактерионосительство</a:t>
            </a: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 инфекционных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заболеваний;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заболевания, передающиеся половым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путем;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заразные болезни глаз и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кожи;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паразитарные </a:t>
            </a:r>
            <a:r>
              <a:rPr lang="ru-RU" sz="3200" dirty="0" smtClean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заболевания;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- заболевания, сопровождающиеся стойким болевым синдромом, требующим постоянного приема лекарственных средств.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588" y="188640"/>
            <a:ext cx="7416823" cy="1008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n w="3175">
                  <a:solidFill>
                    <a:srgbClr val="004300"/>
                  </a:solidFill>
                  <a:prstDash val="solid"/>
                  <a:rou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Противопоказания</a:t>
            </a:r>
            <a:endParaRPr lang="ru-RU" sz="3200" b="1" dirty="0">
              <a:ln w="3175">
                <a:solidFill>
                  <a:srgbClr val="004300"/>
                </a:solidFill>
                <a:prstDash val="solid"/>
                <a:round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0967951"/>
      </p:ext>
    </p:extLst>
  </p:cSld>
  <p:clrMapOvr>
    <a:masterClrMapping/>
  </p:clrMapOvr>
  <p:transition spd="slow" advTm="1996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968552"/>
          </a:xfrm>
        </p:spPr>
        <p:txBody>
          <a:bodyPr>
            <a:norm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endParaRPr lang="ru-RU" sz="3200" dirty="0">
              <a:ln>
                <a:solidFill>
                  <a:srgbClr val="004300"/>
                </a:solidFill>
              </a:ln>
              <a:solidFill>
                <a:srgbClr val="FF0000"/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16823" cy="1272187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n>
                  <a:solidFill>
                    <a:sysClr val="windowText" lastClr="000000"/>
                  </a:solidFill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Оздоровительное  лечение составляет от 14 до 21 дня или определяется </a:t>
            </a:r>
            <a:r>
              <a:rPr lang="ru-RU" sz="3200" dirty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latin typeface="Times New Roman" pitchFamily="18" charset="0"/>
                <a:cs typeface="Times New Roman" pitchFamily="18" charset="0"/>
              </a:rPr>
              <a:t>индивидуально.</a:t>
            </a:r>
            <a:endParaRPr lang="ru-RU" sz="3200" b="1" dirty="0">
              <a:ln w="3200">
                <a:solidFill>
                  <a:sysClr val="windowText" lastClr="000000"/>
                </a:solidFill>
                <a:prstDash val="solid"/>
                <a:round/>
              </a:ln>
              <a:solidFill>
                <a:srgbClr val="004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6750" y="2276872"/>
            <a:ext cx="5270500" cy="39497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30905395"/>
      </p:ext>
    </p:extLst>
  </p:cSld>
  <p:clrMapOvr>
    <a:masterClrMapping/>
  </p:clrMapOvr>
  <p:transition spd="slow" advTm="2263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Documents\Санаторий\санаторий фото\Новая папка\002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5555" y="1767992"/>
            <a:ext cx="7992889" cy="4862341"/>
          </a:xfrm>
          <a:prstGeom prst="rect">
            <a:avLst/>
          </a:prstGeom>
          <a:noFill/>
          <a:ln w="19050">
            <a:solidFill>
              <a:srgbClr val="FFFF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6863" cy="136815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>Дети размещаются в трех 2-х этажных спальных корпусах </a:t>
            </a:r>
            <a:r>
              <a:rPr lang="ru-RU" sz="24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>возрастам (дети дошкольного возраста, младшего и среднего школьного возраста</a:t>
            </a:r>
            <a:r>
              <a:rPr lang="ru-RU" sz="2400" dirty="0" smtClean="0">
                <a:ln w="3200">
                  <a:solidFill>
                    <a:sysClr val="windowText" lastClr="000000"/>
                  </a:solidFill>
                  <a:prstDash val="solid"/>
                  <a:round/>
                </a:ln>
                <a:solidFill>
                  <a:srgbClr val="004300"/>
                </a:solidFill>
                <a:effectLst/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>
              <a:ln w="3200">
                <a:solidFill>
                  <a:sysClr val="windowText" lastClr="000000"/>
                </a:solidFill>
                <a:prstDash val="solid"/>
                <a:round/>
              </a:ln>
              <a:solidFill>
                <a:srgbClr val="004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00000" cy="8307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6723959"/>
      </p:ext>
    </p:extLst>
  </p:cSld>
  <p:clrMapOvr>
    <a:masterClrMapping/>
  </p:clrMapOvr>
  <p:transition spd="slow" advTm="2340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3803</TotalTime>
  <Words>1213</Words>
  <Application>Microsoft Office PowerPoint</Application>
  <PresentationFormat>Экран (4:3)</PresentationFormat>
  <Paragraphs>251</Paragraphs>
  <Slides>49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Бумажная</vt:lpstr>
      <vt:lpstr>Слайд 1</vt:lpstr>
      <vt:lpstr>Слайд 2</vt:lpstr>
      <vt:lpstr>Единственное  лечебное  учреждение  для оказания  санаторно-курортной  помощи   детям Рязанской области</vt:lpstr>
      <vt:lpstr>Слайд 4</vt:lpstr>
      <vt:lpstr>Слайд 5</vt:lpstr>
      <vt:lpstr>   </vt:lpstr>
      <vt:lpstr>Противопоказания</vt:lpstr>
      <vt:lpstr>Оздоровительное  лечение составляет от 14 до 21 дня или определяется индивидуально.</vt:lpstr>
      <vt:lpstr>Дети размещаются в трех 2-х этажных спальных корпусах  по возрастам (дети дошкольного возраста, младшего и среднего школьного возраста).</vt:lpstr>
      <vt:lpstr>Спальные комнаты   </vt:lpstr>
      <vt:lpstr>         На каждом этаже корпуса имеется полностью оснащенный всем необходимым пост медицинской сестры, которая сопровождает детей на режимные моменты на протяжении дня.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Аэрозольтерапия </vt:lpstr>
      <vt:lpstr>Слайд 23</vt:lpstr>
      <vt:lpstr>Слайд 24</vt:lpstr>
      <vt:lpstr>Слайд 25</vt:lpstr>
      <vt:lpstr>Слайд 26</vt:lpstr>
      <vt:lpstr>Слайд 27</vt:lpstr>
      <vt:lpstr> «Лечебная педагогика» -   отрасль педагогики на стыке медицины, психологии и общей педагогики, которая рассматривает вопросы воспитания детей с проблемами в состоянии здоровья. </vt:lpstr>
      <vt:lpstr>Слайд 29</vt:lpstr>
      <vt:lpstr>Направления досуга:  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user</cp:lastModifiedBy>
  <cp:revision>409</cp:revision>
  <dcterms:created xsi:type="dcterms:W3CDTF">2015-04-01T07:14:55Z</dcterms:created>
  <dcterms:modified xsi:type="dcterms:W3CDTF">2018-07-09T10:20:47Z</dcterms:modified>
</cp:coreProperties>
</file>